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6858000" cx="9144000"/>
  <p:notesSz cx="6858000" cy="9144000"/>
  <p:embeddedFontLst>
    <p:embeddedFont>
      <p:font typeface="Montserrat"/>
      <p:regular r:id="rId25"/>
      <p:bold r:id="rId26"/>
      <p:italic r:id="rId27"/>
      <p:boldItalic r:id="rId28"/>
    </p:embeddedFont>
    <p:embeddedFont>
      <p:font typeface="Source Code Pro"/>
      <p:regular r:id="rId29"/>
      <p:bold r:id="rId30"/>
      <p:italic r:id="rId31"/>
      <p:boldItalic r:id="rId32"/>
    </p:embeddedFont>
    <p:embeddedFont>
      <p:font typeface="Quicksand"/>
      <p:regular r:id="rId33"/>
      <p:bold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.fntdata"/><Relationship Id="rId25" Type="http://schemas.openxmlformats.org/officeDocument/2006/relationships/font" Target="fonts/Montserrat-regular.fntdata"/><Relationship Id="rId28" Type="http://schemas.openxmlformats.org/officeDocument/2006/relationships/font" Target="fonts/Montserrat-boldItalic.fntdata"/><Relationship Id="rId27" Type="http://schemas.openxmlformats.org/officeDocument/2006/relationships/font" Target="fonts/Montserrat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SourceCodePr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SourceCodePro-italic.fntdata"/><Relationship Id="rId30" Type="http://schemas.openxmlformats.org/officeDocument/2006/relationships/font" Target="fonts/SourceCodePro-bold.fntdata"/><Relationship Id="rId11" Type="http://schemas.openxmlformats.org/officeDocument/2006/relationships/slide" Target="slides/slide6.xml"/><Relationship Id="rId33" Type="http://schemas.openxmlformats.org/officeDocument/2006/relationships/font" Target="fonts/Quicksand-regular.fntdata"/><Relationship Id="rId10" Type="http://schemas.openxmlformats.org/officeDocument/2006/relationships/slide" Target="slides/slide5.xml"/><Relationship Id="rId32" Type="http://schemas.openxmlformats.org/officeDocument/2006/relationships/font" Target="fonts/SourceCodePr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Quicksand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6" name="Google Shape;146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Google Shape;15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6" name="Google Shape;156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9" name="Google Shape;16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If you haven’t heard, integration - traditionally the most unloved sector of enterprise software - is sexy again. The rise of numerous iPaaS vendors, more than $1B in recent VC investments into integration vendors and MuleSoft’s acquisition by CRM has created a renewed interest in one of the largest and oldest segments of enterprise software.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** Slide - include the quote from Massimo, and perhaps a graph of the recent VC investments in the integration space? We could also show the recent integration M&amp;A activity from the past year. **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Why is this?????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5" name="Google Shape;12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0" name="Google Shape;13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1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1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1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7" name="Google Shape;67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9" name="Google Shape;69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2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3" name="Google Shape;73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" name="Google Shape;74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5" name="Google Shape;75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3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3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9" name="Google Shape;79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" name="Google Shape;80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1" name="Google Shape;81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 Only 1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1264350" y="-33"/>
            <a:ext cx="6592500" cy="6858000"/>
          </a:xfrm>
          <a:prstGeom prst="rect">
            <a:avLst/>
          </a:prstGeom>
          <a:noFill/>
          <a:ln cap="flat" cmpd="thinThick" w="9525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8" name="Google Shape;28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4" name="Google Shape;34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" name="Google Shape;36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2" name="Google Shape;42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5" name="Google Shape;45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" name="Google Shape;46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0" name="Google Shape;50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1" name="Google Shape;51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" name="Google Shape;59;p10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0" name="Google Shape;60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Relationship Id="rId4" Type="http://schemas.openxmlformats.org/officeDocument/2006/relationships/hyperlink" Target="http://www.zdnet.com/blog/hinchcliffe/running-your-soa-like-a-web-startup/525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3.png"/><Relationship Id="rId6" Type="http://schemas.openxmlformats.org/officeDocument/2006/relationships/image" Target="../media/image5.png"/><Relationship Id="rId7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jpg"/><Relationship Id="rId4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APIs and API Management</a:t>
            </a:r>
            <a:endParaRPr/>
          </a:p>
        </p:txBody>
      </p:sp>
      <p:sp>
        <p:nvSpPr>
          <p:cNvPr id="87" name="Google Shape;87;p14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Oxford University 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Software Engineering Programme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April  2021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8600" y="857251"/>
            <a:ext cx="864866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4"/>
          <p:cNvSpPr txBox="1"/>
          <p:nvPr>
            <p:ph type="title"/>
          </p:nvPr>
        </p:nvSpPr>
        <p:spPr>
          <a:xfrm>
            <a:off x="-150" y="857225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Quicksand"/>
              <a:buNone/>
            </a:pPr>
            <a:r>
              <a:rPr lang="en-US" sz="4700">
                <a:latin typeface="Quicksand"/>
                <a:ea typeface="Quicksand"/>
                <a:cs typeface="Quicksand"/>
                <a:sym typeface="Quicksand"/>
              </a:rPr>
              <a:t>BNY Mellon</a:t>
            </a:r>
            <a:endParaRPr sz="4700"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Quicksand"/>
              <a:buNone/>
            </a:pPr>
            <a:r>
              <a:rPr lang="en-US" sz="7100">
                <a:latin typeface="Quicksand"/>
                <a:ea typeface="Quicksand"/>
                <a:cs typeface="Quicksand"/>
                <a:sym typeface="Quicksand"/>
              </a:rPr>
              <a:t>$33,000,000,000,000</a:t>
            </a:r>
            <a:endParaRPr sz="7100"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Quicksand"/>
              <a:buNone/>
            </a:pPr>
            <a:r>
              <a:rPr lang="en-US" sz="4700">
                <a:latin typeface="Quicksand"/>
                <a:ea typeface="Quicksand"/>
                <a:cs typeface="Quicksand"/>
                <a:sym typeface="Quicksand"/>
              </a:rPr>
              <a:t>assets in custody</a:t>
            </a:r>
            <a:endParaRPr sz="4700"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5"/>
          <p:cNvSpPr txBox="1"/>
          <p:nvPr>
            <p:ph type="title"/>
          </p:nvPr>
        </p:nvSpPr>
        <p:spPr>
          <a:xfrm>
            <a:off x="251925" y="857225"/>
            <a:ext cx="86811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Quicksand"/>
              <a:buNone/>
            </a:pPr>
            <a:r>
              <a:rPr lang="en-US" sz="48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“We want to blur the lines between our technology and our customers”</a:t>
            </a:r>
            <a:endParaRPr sz="4800">
              <a:solidFill>
                <a:schemeClr val="dk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</a:pPr>
            <a:r>
              <a:t/>
            </a:r>
            <a:endParaRPr sz="4800">
              <a:solidFill>
                <a:schemeClr val="dk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Quicksand"/>
              <a:buNone/>
            </a:pPr>
            <a:r>
              <a:rPr lang="en-US" sz="23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J</a:t>
            </a:r>
            <a:r>
              <a:rPr lang="en-US" sz="22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onathan Pearl, </a:t>
            </a:r>
            <a:endParaRPr sz="2200">
              <a:solidFill>
                <a:schemeClr val="dk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Quicksand"/>
              <a:buNone/>
            </a:pPr>
            <a:r>
              <a:rPr lang="en-US" sz="22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Director and Global Head, </a:t>
            </a:r>
            <a:endParaRPr sz="2200">
              <a:solidFill>
                <a:schemeClr val="dk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Quicksand"/>
              <a:buNone/>
            </a:pPr>
            <a:r>
              <a:rPr lang="en-US" sz="22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NEXEN Platform Management, </a:t>
            </a:r>
            <a:endParaRPr sz="2200">
              <a:solidFill>
                <a:schemeClr val="dk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Quicksand"/>
              <a:buNone/>
            </a:pPr>
            <a:r>
              <a:rPr lang="en-US" sz="22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BNY Mellon</a:t>
            </a:r>
            <a:endParaRPr sz="2200">
              <a:solidFill>
                <a:schemeClr val="dk2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6"/>
          <p:cNvSpPr txBox="1"/>
          <p:nvPr/>
        </p:nvSpPr>
        <p:spPr>
          <a:xfrm>
            <a:off x="1017150" y="938475"/>
            <a:ext cx="7105500" cy="761700"/>
          </a:xfrm>
          <a:prstGeom prst="rect">
            <a:avLst/>
          </a:prstGeom>
          <a:solidFill>
            <a:srgbClr val="FFFFFF">
              <a:alpha val="7764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FF5000"/>
              </a:buClr>
              <a:buSzPts val="4400"/>
              <a:buFont typeface="Montserrat"/>
              <a:buNone/>
            </a:pPr>
            <a:r>
              <a:rPr lang="en-US" sz="4400">
                <a:solidFill>
                  <a:srgbClr val="FF5000"/>
                </a:solidFill>
                <a:latin typeface="Montserrat"/>
                <a:ea typeface="Montserrat"/>
                <a:cs typeface="Montserrat"/>
                <a:sym typeface="Montserrat"/>
              </a:rPr>
              <a:t>The Global Impact</a:t>
            </a:r>
            <a:endParaRPr/>
          </a:p>
        </p:txBody>
      </p:sp>
      <p:sp>
        <p:nvSpPr>
          <p:cNvPr id="164" name="Google Shape;164;p26"/>
          <p:cNvSpPr txBox="1"/>
          <p:nvPr/>
        </p:nvSpPr>
        <p:spPr>
          <a:xfrm>
            <a:off x="1016990" y="2136699"/>
            <a:ext cx="7105500" cy="761700"/>
          </a:xfrm>
          <a:prstGeom prst="rect">
            <a:avLst/>
          </a:prstGeom>
          <a:solidFill>
            <a:srgbClr val="000000">
              <a:alpha val="73725"/>
            </a:srgbClr>
          </a:solidFill>
          <a:ln>
            <a:noFill/>
          </a:ln>
        </p:spPr>
        <p:txBody>
          <a:bodyPr anchorCtr="0" anchor="ctr" bIns="91425" lIns="457200" spcFirstLastPara="1" rIns="457200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Quicksand"/>
              <a:buNone/>
            </a:pPr>
            <a:r>
              <a:rPr lang="en-US" sz="18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APIs now account for 25% of the Internet’s traffic.</a:t>
            </a:r>
            <a:endParaRPr sz="18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65" name="Google Shape;165;p26"/>
          <p:cNvSpPr txBox="1"/>
          <p:nvPr/>
        </p:nvSpPr>
        <p:spPr>
          <a:xfrm>
            <a:off x="1016990" y="2898549"/>
            <a:ext cx="7105500" cy="1038300"/>
          </a:xfrm>
          <a:prstGeom prst="rect">
            <a:avLst/>
          </a:prstGeom>
          <a:solidFill>
            <a:srgbClr val="000000">
              <a:alpha val="73725"/>
            </a:srgbClr>
          </a:solidFill>
          <a:ln>
            <a:noFill/>
          </a:ln>
        </p:spPr>
        <p:txBody>
          <a:bodyPr anchorCtr="0" anchor="ctr" bIns="91425" lIns="457200" spcFirstLastPara="1" rIns="457200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Quicksand"/>
              <a:buNone/>
            </a:pPr>
            <a:r>
              <a:rPr lang="en-US" sz="18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$1 trillion is up for grabs through the redistribution of revenue through APIs (McKinsey 2017).</a:t>
            </a:r>
            <a:endParaRPr sz="18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66" name="Google Shape;166;p26"/>
          <p:cNvSpPr txBox="1"/>
          <p:nvPr/>
        </p:nvSpPr>
        <p:spPr>
          <a:xfrm>
            <a:off x="1016990" y="3936849"/>
            <a:ext cx="7105500" cy="704700"/>
          </a:xfrm>
          <a:prstGeom prst="rect">
            <a:avLst/>
          </a:prstGeom>
          <a:solidFill>
            <a:srgbClr val="000000">
              <a:alpha val="73725"/>
            </a:srgbClr>
          </a:solidFill>
          <a:ln>
            <a:noFill/>
          </a:ln>
        </p:spPr>
        <p:txBody>
          <a:bodyPr anchorCtr="0" anchor="ctr" bIns="91425" lIns="457200" spcFirstLastPara="1" rIns="457200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Quicksand"/>
              <a:buNone/>
            </a:pPr>
            <a:r>
              <a:rPr lang="en-US" sz="18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25% of revenue flows through APIs (Vanson Bourne 2018).</a:t>
            </a:r>
            <a:endParaRPr sz="18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 txBox="1"/>
          <p:nvPr/>
        </p:nvSpPr>
        <p:spPr>
          <a:xfrm>
            <a:off x="795798" y="994919"/>
            <a:ext cx="791100" cy="13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F5000"/>
              </a:buClr>
              <a:buSzPts val="7200"/>
              <a:buFont typeface="Source Code Pro"/>
              <a:buNone/>
            </a:pPr>
            <a:r>
              <a:rPr b="1" lang="en-US" sz="7200">
                <a:solidFill>
                  <a:srgbClr val="FF5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“</a:t>
            </a:r>
            <a:endParaRPr b="1" sz="7200">
              <a:solidFill>
                <a:srgbClr val="FF5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72" name="Google Shape;172;p27"/>
          <p:cNvSpPr txBox="1"/>
          <p:nvPr/>
        </p:nvSpPr>
        <p:spPr>
          <a:xfrm>
            <a:off x="1414350" y="1565613"/>
            <a:ext cx="6862200" cy="28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rPr>
              <a:t>APIs create business agility that fosters the rapid business reconfiguration necessary to continually adapt to an unknown future of constant change.</a:t>
            </a:r>
            <a:endParaRPr sz="2800">
              <a:solidFill>
                <a:srgbClr val="434343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800">
              <a:solidFill>
                <a:srgbClr val="434343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73" name="Google Shape;173;p27"/>
          <p:cNvSpPr/>
          <p:nvPr/>
        </p:nvSpPr>
        <p:spPr>
          <a:xfrm>
            <a:off x="1326675" y="4546500"/>
            <a:ext cx="4230600" cy="5456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Quicksand"/>
              <a:buNone/>
            </a:pPr>
            <a:r>
              <a:rPr b="1" lang="en-US" sz="18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rPr>
              <a:t>- Randy Heffner</a:t>
            </a:r>
            <a:endParaRPr b="1" sz="1800">
              <a:solidFill>
                <a:srgbClr val="434343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Quicksand"/>
              <a:buNone/>
            </a:pPr>
            <a:r>
              <a:rPr lang="en-US" sz="9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rPr>
              <a:t>    </a:t>
            </a:r>
            <a:r>
              <a:rPr lang="en-US" sz="16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rPr>
              <a:t>Forrester Research</a:t>
            </a:r>
            <a:endParaRPr sz="1600">
              <a:solidFill>
                <a:srgbClr val="434343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API Opportunities</a:t>
            </a:r>
            <a:endParaRPr/>
          </a:p>
        </p:txBody>
      </p:sp>
      <p:pic>
        <p:nvPicPr>
          <p:cNvPr id="179" name="Google Shape;179;p2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9526" y="1417638"/>
            <a:ext cx="4813140" cy="3237514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8"/>
          <p:cNvSpPr txBox="1"/>
          <p:nvPr/>
        </p:nvSpPr>
        <p:spPr>
          <a:xfrm>
            <a:off x="193660" y="4996126"/>
            <a:ext cx="8508743" cy="11100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9250">
            <a:noAutofit/>
          </a:bodyPr>
          <a:lstStyle/>
          <a:p>
            <a:pPr indent="-342900" lvl="0" marL="34290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“APIs create a new relationship opportunity –</a:t>
            </a:r>
            <a:endParaRPr/>
          </a:p>
          <a:p>
            <a:pPr indent="-342900" lvl="0" marL="34290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B2D; Business to Developer, that creates</a:t>
            </a:r>
            <a:endParaRPr/>
          </a:p>
          <a:p>
            <a:pPr indent="-342900" lvl="0" marL="34290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direct B2C, B2B and indirect B2C relations”</a:t>
            </a:r>
            <a:endParaRPr sz="20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 sz="3600"/>
              <a:t>Running your SOA like a Web startup</a:t>
            </a:r>
            <a:endParaRPr/>
          </a:p>
        </p:txBody>
      </p:sp>
      <p:pic>
        <p:nvPicPr>
          <p:cNvPr id="186" name="Google Shape;186;p29"/>
          <p:cNvPicPr preferRelativeResize="0"/>
          <p:nvPr/>
        </p:nvPicPr>
        <p:blipFill rotWithShape="1">
          <a:blip r:embed="rId3">
            <a:alphaModFix/>
          </a:blip>
          <a:srcRect b="0" l="0" r="0" t="8008"/>
          <a:stretch/>
        </p:blipFill>
        <p:spPr>
          <a:xfrm>
            <a:off x="1780829" y="1239939"/>
            <a:ext cx="4474719" cy="4273685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9"/>
          <p:cNvSpPr/>
          <p:nvPr/>
        </p:nvSpPr>
        <p:spPr>
          <a:xfrm>
            <a:off x="203695" y="5443971"/>
            <a:ext cx="8483105" cy="6463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http://www.zdnet.com/blog/hinchcliffe/running-your-soa-like-a-web-startup/525</a:t>
            </a:r>
            <a:r>
              <a:rPr lang="en-US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API Management</a:t>
            </a:r>
            <a:endParaRPr/>
          </a:p>
        </p:txBody>
      </p:sp>
      <p:pic>
        <p:nvPicPr>
          <p:cNvPr id="193" name="Google Shape;19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17652"/>
            <a:ext cx="8838900" cy="4561275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30"/>
          <p:cNvSpPr txBox="1"/>
          <p:nvPr/>
        </p:nvSpPr>
        <p:spPr>
          <a:xfrm>
            <a:off x="457200" y="6025850"/>
            <a:ext cx="7751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https://searchapparchitecture.techtarget.com/definition/API-management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API Management benefits</a:t>
            </a:r>
            <a:endParaRPr/>
          </a:p>
        </p:txBody>
      </p:sp>
      <p:sp>
        <p:nvSpPr>
          <p:cNvPr id="200" name="Google Shape;200;p3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Storefront</a:t>
            </a:r>
            <a:endParaRPr sz="2000"/>
          </a:p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Prototyping and fast feedback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Aggregation and virtualisation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Versioning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Documentation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Key issuing and management 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Transparent OAuth2, JWT 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Workflows 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On-boarding, subscription, approval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Throttling and monetisation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Analytics 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The Breakup of the Corporation</a:t>
            </a:r>
            <a:endParaRPr/>
          </a:p>
        </p:txBody>
      </p:sp>
      <p:sp>
        <p:nvSpPr>
          <p:cNvPr id="93" name="Google Shape;93;p1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  <p:pic>
        <p:nvPicPr>
          <p:cNvPr id="94" name="Google Shape;94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200" y="1409700"/>
            <a:ext cx="8229600" cy="51822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APIs</a:t>
            </a:r>
            <a:endParaRPr/>
          </a:p>
        </p:txBody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-342931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-US" sz="2700"/>
              <a:t>An API</a:t>
            </a:r>
            <a:r>
              <a:rPr lang="en-US" sz="2700"/>
              <a:t> is a business capability delivered over the Internet to internal or external consumers</a:t>
            </a:r>
            <a:endParaRPr/>
          </a:p>
          <a:p>
            <a:pPr indent="-285750" lvl="1" marL="558086" rtl="0" algn="l">
              <a:spcBef>
                <a:spcPts val="407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200"/>
              <a:t>Network accessible function </a:t>
            </a:r>
            <a:endParaRPr/>
          </a:p>
          <a:p>
            <a:pPr indent="-285750" lvl="1" marL="558086" rtl="0" algn="l">
              <a:spcBef>
                <a:spcPts val="407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200"/>
              <a:t>Available using standard web protocols</a:t>
            </a:r>
            <a:endParaRPr/>
          </a:p>
          <a:p>
            <a:pPr indent="-285750" lvl="1" marL="558086" rtl="0" algn="l">
              <a:spcBef>
                <a:spcPts val="407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200"/>
              <a:t>With well-defined interfaces</a:t>
            </a:r>
            <a:endParaRPr/>
          </a:p>
          <a:p>
            <a:pPr indent="-285750" lvl="1" marL="558086" rtl="0" algn="l">
              <a:spcBef>
                <a:spcPts val="407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200"/>
              <a:t>Designed for access by third-parties</a:t>
            </a:r>
            <a:br>
              <a:rPr lang="en-US" sz="2200"/>
            </a:br>
            <a:endParaRPr sz="2200"/>
          </a:p>
          <a:p>
            <a:pPr indent="-342931" lvl="0" marL="342900" rtl="0" algn="l"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-US" sz="2700"/>
              <a:t>A Managed API</a:t>
            </a:r>
            <a:r>
              <a:rPr lang="en-US" sz="2700"/>
              <a:t> is:</a:t>
            </a:r>
            <a:endParaRPr/>
          </a:p>
          <a:p>
            <a:pPr indent="-285750" lvl="1" marL="558086" rtl="0" algn="l">
              <a:spcBef>
                <a:spcPts val="407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200"/>
              <a:t>Actively advertised and subscribe-able</a:t>
            </a:r>
            <a:endParaRPr/>
          </a:p>
          <a:p>
            <a:pPr indent="-285750" lvl="1" marL="558086" rtl="0" algn="l">
              <a:spcBef>
                <a:spcPts val="407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200"/>
              <a:t>Available with SLAs</a:t>
            </a:r>
            <a:endParaRPr/>
          </a:p>
          <a:p>
            <a:pPr indent="-285750" lvl="1" marL="558086" rtl="0" algn="l">
              <a:spcBef>
                <a:spcPts val="407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200"/>
              <a:t>Secured, authenticated, authorized and protected</a:t>
            </a:r>
            <a:endParaRPr/>
          </a:p>
          <a:p>
            <a:pPr indent="-285750" lvl="1" marL="558086" rtl="0" algn="l">
              <a:spcBef>
                <a:spcPts val="407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200"/>
              <a:t>Monitored and monetized with analytics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APIs All the Way…</a:t>
            </a:r>
            <a:endParaRPr/>
          </a:p>
        </p:txBody>
      </p:sp>
      <p:pic>
        <p:nvPicPr>
          <p:cNvPr id="106" name="Google Shape;106;p17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00784" y="1550378"/>
            <a:ext cx="6943599" cy="39386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60931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Some statistics</a:t>
            </a:r>
            <a:br>
              <a:rPr lang="en-US"/>
            </a:br>
            <a:r>
              <a:rPr lang="en-US"/>
              <a:t>(3-5 years old)</a:t>
            </a:r>
            <a:endParaRPr/>
          </a:p>
        </p:txBody>
      </p:sp>
      <p:sp>
        <p:nvSpPr>
          <p:cNvPr id="117" name="Google Shape;117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95864" lvl="0" marL="195864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/>
              <a:t>Twitter : More than 15 billion calls per day 75% through APIs</a:t>
            </a:r>
            <a:endParaRPr/>
          </a:p>
          <a:p>
            <a:pPr indent="-195864" lvl="0" marL="195864" rtl="0" algn="ctr">
              <a:lnSpc>
                <a:spcPct val="14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/>
              <a:t>Netflix : More than 1 </a:t>
            </a:r>
            <a:r>
              <a:rPr lang="en-US" sz="1600"/>
              <a:t>billion</a:t>
            </a:r>
            <a:r>
              <a:rPr lang="en-US" sz="1800"/>
              <a:t> calls per day </a:t>
            </a:r>
            <a:endParaRPr/>
          </a:p>
          <a:p>
            <a:pPr indent="-195864" lvl="0" marL="195864" rtl="0" algn="ctr">
              <a:lnSpc>
                <a:spcPct val="14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/>
              <a:t>Facebook : More than 5 billion calls per day </a:t>
            </a:r>
            <a:endParaRPr/>
          </a:p>
          <a:p>
            <a:pPr indent="-195864" lvl="0" marL="195864" rtl="0" algn="ctr">
              <a:lnSpc>
                <a:spcPct val="14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/>
              <a:t>Amazon : More than 260 billion objects store in S3</a:t>
            </a:r>
            <a:endParaRPr/>
          </a:p>
          <a:p>
            <a:pPr indent="-195864" lvl="0" marL="195864" rtl="0" algn="ctr">
              <a:lnSpc>
                <a:spcPct val="14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/>
              <a:t>eBay : More than 6 billion transactions per day</a:t>
            </a:r>
            <a:endParaRPr sz="1800"/>
          </a:p>
        </p:txBody>
      </p:sp>
      <p:pic>
        <p:nvPicPr>
          <p:cNvPr id="118" name="Google Shape;118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97779" y="3832084"/>
            <a:ext cx="2227292" cy="10220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65484" y="4027861"/>
            <a:ext cx="2845344" cy="5513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003284" y="4698692"/>
            <a:ext cx="2031360" cy="9414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901766" y="3832083"/>
            <a:ext cx="2635004" cy="9241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035581" y="4918941"/>
            <a:ext cx="1367206" cy="1019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709956"/>
            <a:ext cx="9144000" cy="54380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/>
          <p:nvPr/>
        </p:nvSpPr>
        <p:spPr>
          <a:xfrm>
            <a:off x="4567650" y="2826951"/>
            <a:ext cx="3728400" cy="23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36575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icksand"/>
              <a:buNone/>
            </a:pPr>
            <a:r>
              <a:rPr lang="en-US" sz="2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APIs integrate road, rail, and commuter systems to fuel data intelligence and decision making.</a:t>
            </a:r>
            <a:endParaRPr sz="2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cxnSp>
        <p:nvCxnSpPr>
          <p:cNvPr id="133" name="Google Shape;133;p21"/>
          <p:cNvCxnSpPr/>
          <p:nvPr/>
        </p:nvCxnSpPr>
        <p:spPr>
          <a:xfrm>
            <a:off x="855750" y="2827067"/>
            <a:ext cx="5542500" cy="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4" name="Google Shape;134;p21"/>
          <p:cNvSpPr/>
          <p:nvPr/>
        </p:nvSpPr>
        <p:spPr>
          <a:xfrm>
            <a:off x="4567650" y="2224951"/>
            <a:ext cx="2603400" cy="60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36575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Quicksand"/>
              <a:buNone/>
            </a:pPr>
            <a:r>
              <a:rPr lang="en-US" sz="16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rPr>
              <a:t>The role of APIs</a:t>
            </a:r>
            <a:endParaRPr sz="16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id="135" name="Google Shape;135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" y="1"/>
            <a:ext cx="4567939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1"/>
          <p:cNvSpPr/>
          <p:nvPr/>
        </p:nvSpPr>
        <p:spPr>
          <a:xfrm>
            <a:off x="648125" y="2826951"/>
            <a:ext cx="3919500" cy="2348800"/>
          </a:xfrm>
          <a:prstGeom prst="rect">
            <a:avLst/>
          </a:prstGeom>
          <a:solidFill>
            <a:srgbClr val="000000">
              <a:alpha val="58431"/>
            </a:srgbClr>
          </a:solidFill>
          <a:ln>
            <a:noFill/>
          </a:ln>
        </p:spPr>
        <p:txBody>
          <a:bodyPr anchorCtr="0" anchor="ctr" bIns="91425" lIns="365750" spcFirstLastPara="1" rIns="365750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Quicksand"/>
              <a:buNone/>
            </a:pPr>
            <a:r>
              <a:rPr lang="en-US" sz="22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Delivering safer commuter experiences.</a:t>
            </a:r>
            <a:endParaRPr sz="22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37" name="Google Shape;137;p21"/>
          <p:cNvSpPr/>
          <p:nvPr/>
        </p:nvSpPr>
        <p:spPr>
          <a:xfrm>
            <a:off x="0" y="1074667"/>
            <a:ext cx="3564900" cy="115028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8" name="Google Shape;138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8125" y="1329342"/>
            <a:ext cx="2189839" cy="6548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709956"/>
            <a:ext cx="9144000" cy="54380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